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80"/>
  </p:normalViewPr>
  <p:slideViewPr>
    <p:cSldViewPr snapToGrid="0">
      <p:cViewPr>
        <p:scale>
          <a:sx n="105" d="100"/>
          <a:sy n="105" d="100"/>
        </p:scale>
        <p:origin x="76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891E-A03E-094B-9192-E43F85932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7A8B-1F9A-8931-090E-0B8AD53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7" y="195943"/>
            <a:ext cx="10041629" cy="649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D35-49F0-46EF-F017-93BDE11E79D9}"/>
              </a:ext>
            </a:extLst>
          </p:cNvPr>
          <p:cNvSpPr txBox="1"/>
          <p:nvPr/>
        </p:nvSpPr>
        <p:spPr>
          <a:xfrm>
            <a:off x="5384816" y="1917313"/>
            <a:ext cx="4666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AU" altLang="zh-CN" dirty="0"/>
              <a:t>Assistant folder</a:t>
            </a:r>
            <a:r>
              <a:rPr lang="zh-CN" altLang="en-AU" dirty="0"/>
              <a:t>添加</a:t>
            </a:r>
            <a:r>
              <a:rPr lang="en-US" altLang="zh-CN" dirty="0"/>
              <a:t>Email Bot</a:t>
            </a:r>
            <a:r>
              <a:rPr lang="zh-CN" altLang="en-US" dirty="0"/>
              <a:t>，自动打开</a:t>
            </a:r>
            <a:r>
              <a:rPr lang="en-US" altLang="zh-CN" dirty="0"/>
              <a:t>Email Bot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STORM folder</a:t>
            </a:r>
            <a:r>
              <a:rPr lang="zh-CN" altLang="en-US" dirty="0"/>
              <a:t>添加</a:t>
            </a:r>
            <a:r>
              <a:rPr lang="en-US" altLang="zh-CN" dirty="0"/>
              <a:t>Wiki Article Writer</a:t>
            </a:r>
            <a:r>
              <a:rPr lang="zh-CN" altLang="en-US" dirty="0"/>
              <a:t>，</a:t>
            </a:r>
            <a:r>
              <a:rPr lang="en-US" altLang="zh-CN" dirty="0"/>
              <a:t>agent file</a:t>
            </a:r>
            <a:r>
              <a:rPr lang="zh-CN" altLang="en-US" dirty="0"/>
              <a:t>添加成功，但未自动打开新加的</a:t>
            </a:r>
            <a:r>
              <a:rPr lang="en-US" altLang="zh-CN" dirty="0"/>
              <a:t>Wiki</a:t>
            </a:r>
            <a:r>
              <a:rPr lang="zh-CN" altLang="en-US" dirty="0"/>
              <a:t> </a:t>
            </a:r>
            <a:r>
              <a:rPr lang="en-US" altLang="zh-CN" dirty="0"/>
              <a:t>Article Writer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F238BB-2F11-8CC4-9C2F-8557F221B4B1}"/>
              </a:ext>
            </a:extLst>
          </p:cNvPr>
          <p:cNvSpPr/>
          <p:nvPr/>
        </p:nvSpPr>
        <p:spPr>
          <a:xfrm>
            <a:off x="2982686" y="3969838"/>
            <a:ext cx="1622217" cy="591276"/>
          </a:xfrm>
          <a:custGeom>
            <a:avLst/>
            <a:gdLst>
              <a:gd name="connsiteX0" fmla="*/ 1317171 w 1622217"/>
              <a:gd name="connsiteY0" fmla="*/ 155848 h 591276"/>
              <a:gd name="connsiteX1" fmla="*/ 870857 w 1622217"/>
              <a:gd name="connsiteY1" fmla="*/ 144962 h 591276"/>
              <a:gd name="connsiteX2" fmla="*/ 620485 w 1622217"/>
              <a:gd name="connsiteY2" fmla="*/ 123191 h 591276"/>
              <a:gd name="connsiteX3" fmla="*/ 174171 w 1622217"/>
              <a:gd name="connsiteY3" fmla="*/ 134076 h 591276"/>
              <a:gd name="connsiteX4" fmla="*/ 130628 w 1622217"/>
              <a:gd name="connsiteY4" fmla="*/ 144962 h 591276"/>
              <a:gd name="connsiteX5" fmla="*/ 97971 w 1622217"/>
              <a:gd name="connsiteY5" fmla="*/ 155848 h 591276"/>
              <a:gd name="connsiteX6" fmla="*/ 43543 w 1622217"/>
              <a:gd name="connsiteY6" fmla="*/ 199391 h 591276"/>
              <a:gd name="connsiteX7" fmla="*/ 21771 w 1622217"/>
              <a:gd name="connsiteY7" fmla="*/ 232048 h 591276"/>
              <a:gd name="connsiteX8" fmla="*/ 0 w 1622217"/>
              <a:gd name="connsiteY8" fmla="*/ 308248 h 591276"/>
              <a:gd name="connsiteX9" fmla="*/ 10885 w 1622217"/>
              <a:gd name="connsiteY9" fmla="*/ 449762 h 591276"/>
              <a:gd name="connsiteX10" fmla="*/ 32657 w 1622217"/>
              <a:gd name="connsiteY10" fmla="*/ 482419 h 591276"/>
              <a:gd name="connsiteX11" fmla="*/ 97971 w 1622217"/>
              <a:gd name="connsiteY11" fmla="*/ 525962 h 591276"/>
              <a:gd name="connsiteX12" fmla="*/ 119743 w 1622217"/>
              <a:gd name="connsiteY12" fmla="*/ 547733 h 591276"/>
              <a:gd name="connsiteX13" fmla="*/ 163285 w 1622217"/>
              <a:gd name="connsiteY13" fmla="*/ 558619 h 591276"/>
              <a:gd name="connsiteX14" fmla="*/ 195943 w 1622217"/>
              <a:gd name="connsiteY14" fmla="*/ 569505 h 591276"/>
              <a:gd name="connsiteX15" fmla="*/ 293914 w 1622217"/>
              <a:gd name="connsiteY15" fmla="*/ 591276 h 591276"/>
              <a:gd name="connsiteX16" fmla="*/ 1197428 w 1622217"/>
              <a:gd name="connsiteY16" fmla="*/ 580391 h 591276"/>
              <a:gd name="connsiteX17" fmla="*/ 1393371 w 1622217"/>
              <a:gd name="connsiteY17" fmla="*/ 547733 h 591276"/>
              <a:gd name="connsiteX18" fmla="*/ 1491343 w 1622217"/>
              <a:gd name="connsiteY18" fmla="*/ 536848 h 591276"/>
              <a:gd name="connsiteX19" fmla="*/ 1524000 w 1622217"/>
              <a:gd name="connsiteY19" fmla="*/ 525962 h 591276"/>
              <a:gd name="connsiteX20" fmla="*/ 1611085 w 1622217"/>
              <a:gd name="connsiteY20" fmla="*/ 504191 h 591276"/>
              <a:gd name="connsiteX21" fmla="*/ 1621971 w 1622217"/>
              <a:gd name="connsiteY21" fmla="*/ 460648 h 591276"/>
              <a:gd name="connsiteX22" fmla="*/ 1578428 w 1622217"/>
              <a:gd name="connsiteY22" fmla="*/ 384448 h 591276"/>
              <a:gd name="connsiteX23" fmla="*/ 1534885 w 1622217"/>
              <a:gd name="connsiteY23" fmla="*/ 297362 h 591276"/>
              <a:gd name="connsiteX24" fmla="*/ 1502228 w 1622217"/>
              <a:gd name="connsiteY24" fmla="*/ 253819 h 591276"/>
              <a:gd name="connsiteX25" fmla="*/ 1436914 w 1622217"/>
              <a:gd name="connsiteY25" fmla="*/ 155848 h 591276"/>
              <a:gd name="connsiteX26" fmla="*/ 1371600 w 1622217"/>
              <a:gd name="connsiteY26" fmla="*/ 90533 h 591276"/>
              <a:gd name="connsiteX27" fmla="*/ 1338943 w 1622217"/>
              <a:gd name="connsiteY27" fmla="*/ 57876 h 591276"/>
              <a:gd name="connsiteX28" fmla="*/ 1306285 w 1622217"/>
              <a:gd name="connsiteY28" fmla="*/ 46991 h 591276"/>
              <a:gd name="connsiteX29" fmla="*/ 1273628 w 1622217"/>
              <a:gd name="connsiteY29" fmla="*/ 25219 h 591276"/>
              <a:gd name="connsiteX30" fmla="*/ 1055914 w 1622217"/>
              <a:gd name="connsiteY30" fmla="*/ 14333 h 591276"/>
              <a:gd name="connsiteX31" fmla="*/ 1034143 w 1622217"/>
              <a:gd name="connsiteY31" fmla="*/ 57876 h 59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2217" h="591276">
                <a:moveTo>
                  <a:pt x="1317171" y="155848"/>
                </a:moveTo>
                <a:lnTo>
                  <a:pt x="870857" y="144962"/>
                </a:lnTo>
                <a:cubicBezTo>
                  <a:pt x="805682" y="142548"/>
                  <a:pt x="689551" y="130097"/>
                  <a:pt x="620485" y="123191"/>
                </a:cubicBezTo>
                <a:cubicBezTo>
                  <a:pt x="471714" y="126819"/>
                  <a:pt x="322840" y="127469"/>
                  <a:pt x="174171" y="134076"/>
                </a:cubicBezTo>
                <a:cubicBezTo>
                  <a:pt x="159225" y="134740"/>
                  <a:pt x="145013" y="140852"/>
                  <a:pt x="130628" y="144962"/>
                </a:cubicBezTo>
                <a:cubicBezTo>
                  <a:pt x="119595" y="148114"/>
                  <a:pt x="108234" y="150716"/>
                  <a:pt x="97971" y="155848"/>
                </a:cubicBezTo>
                <a:cubicBezTo>
                  <a:pt x="79108" y="165280"/>
                  <a:pt x="57045" y="182514"/>
                  <a:pt x="43543" y="199391"/>
                </a:cubicBezTo>
                <a:cubicBezTo>
                  <a:pt x="35370" y="209607"/>
                  <a:pt x="27622" y="220346"/>
                  <a:pt x="21771" y="232048"/>
                </a:cubicBezTo>
                <a:cubicBezTo>
                  <a:pt x="13961" y="247668"/>
                  <a:pt x="3489" y="294292"/>
                  <a:pt x="0" y="308248"/>
                </a:cubicBezTo>
                <a:cubicBezTo>
                  <a:pt x="3628" y="355419"/>
                  <a:pt x="2166" y="403262"/>
                  <a:pt x="10885" y="449762"/>
                </a:cubicBezTo>
                <a:cubicBezTo>
                  <a:pt x="13296" y="462621"/>
                  <a:pt x="24484" y="472203"/>
                  <a:pt x="32657" y="482419"/>
                </a:cubicBezTo>
                <a:cubicBezTo>
                  <a:pt x="61183" y="518077"/>
                  <a:pt x="52709" y="495789"/>
                  <a:pt x="97971" y="525962"/>
                </a:cubicBezTo>
                <a:cubicBezTo>
                  <a:pt x="106511" y="531655"/>
                  <a:pt x="110563" y="543143"/>
                  <a:pt x="119743" y="547733"/>
                </a:cubicBezTo>
                <a:cubicBezTo>
                  <a:pt x="133124" y="554424"/>
                  <a:pt x="148900" y="554509"/>
                  <a:pt x="163285" y="558619"/>
                </a:cubicBezTo>
                <a:cubicBezTo>
                  <a:pt x="174318" y="561771"/>
                  <a:pt x="184910" y="566353"/>
                  <a:pt x="195943" y="569505"/>
                </a:cubicBezTo>
                <a:cubicBezTo>
                  <a:pt x="231823" y="579757"/>
                  <a:pt x="256490" y="583792"/>
                  <a:pt x="293914" y="591276"/>
                </a:cubicBezTo>
                <a:lnTo>
                  <a:pt x="1197428" y="580391"/>
                </a:lnTo>
                <a:cubicBezTo>
                  <a:pt x="1445981" y="575046"/>
                  <a:pt x="1180712" y="571360"/>
                  <a:pt x="1393371" y="547733"/>
                </a:cubicBezTo>
                <a:lnTo>
                  <a:pt x="1491343" y="536848"/>
                </a:lnTo>
                <a:cubicBezTo>
                  <a:pt x="1502229" y="533219"/>
                  <a:pt x="1512868" y="528745"/>
                  <a:pt x="1524000" y="525962"/>
                </a:cubicBezTo>
                <a:lnTo>
                  <a:pt x="1611085" y="504191"/>
                </a:lnTo>
                <a:cubicBezTo>
                  <a:pt x="1614714" y="489677"/>
                  <a:pt x="1623827" y="475494"/>
                  <a:pt x="1621971" y="460648"/>
                </a:cubicBezTo>
                <a:cubicBezTo>
                  <a:pt x="1619161" y="438167"/>
                  <a:pt x="1589197" y="404192"/>
                  <a:pt x="1578428" y="384448"/>
                </a:cubicBezTo>
                <a:cubicBezTo>
                  <a:pt x="1562887" y="355956"/>
                  <a:pt x="1554358" y="323326"/>
                  <a:pt x="1534885" y="297362"/>
                </a:cubicBezTo>
                <a:cubicBezTo>
                  <a:pt x="1523999" y="282848"/>
                  <a:pt x="1512292" y="268915"/>
                  <a:pt x="1502228" y="253819"/>
                </a:cubicBezTo>
                <a:cubicBezTo>
                  <a:pt x="1472463" y="209172"/>
                  <a:pt x="1471781" y="194590"/>
                  <a:pt x="1436914" y="155848"/>
                </a:cubicBezTo>
                <a:cubicBezTo>
                  <a:pt x="1416317" y="132962"/>
                  <a:pt x="1393371" y="112305"/>
                  <a:pt x="1371600" y="90533"/>
                </a:cubicBezTo>
                <a:cubicBezTo>
                  <a:pt x="1360714" y="79647"/>
                  <a:pt x="1353548" y="62744"/>
                  <a:pt x="1338943" y="57876"/>
                </a:cubicBezTo>
                <a:lnTo>
                  <a:pt x="1306285" y="46991"/>
                </a:lnTo>
                <a:cubicBezTo>
                  <a:pt x="1295399" y="39734"/>
                  <a:pt x="1285330" y="31070"/>
                  <a:pt x="1273628" y="25219"/>
                </a:cubicBezTo>
                <a:cubicBezTo>
                  <a:pt x="1187097" y="-18047"/>
                  <a:pt x="1186927" y="5599"/>
                  <a:pt x="1055914" y="14333"/>
                </a:cubicBezTo>
                <a:cubicBezTo>
                  <a:pt x="1029012" y="41237"/>
                  <a:pt x="1034143" y="25842"/>
                  <a:pt x="1034143" y="5787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A8F7-E166-E379-F0EF-34651C8AFF03}"/>
              </a:ext>
            </a:extLst>
          </p:cNvPr>
          <p:cNvSpPr txBox="1"/>
          <p:nvPr/>
        </p:nvSpPr>
        <p:spPr>
          <a:xfrm>
            <a:off x="4699016" y="4190979"/>
            <a:ext cx="46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</a:t>
            </a:r>
            <a:r>
              <a:rPr lang="zh-CN" altLang="en-US" dirty="0"/>
              <a:t>是</a:t>
            </a: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US" altLang="zh-CN" dirty="0"/>
              <a:t>/ for worker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85730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19886-BA13-BFA1-1B50-03FC086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5" y="75726"/>
            <a:ext cx="5175738" cy="3345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2973F-6BA9-4EDC-C476-3BE6BF5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499369"/>
            <a:ext cx="4996542" cy="322982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3F2578-82E1-856B-108A-1F6545863C53}"/>
              </a:ext>
            </a:extLst>
          </p:cNvPr>
          <p:cNvSpPr/>
          <p:nvPr/>
        </p:nvSpPr>
        <p:spPr>
          <a:xfrm>
            <a:off x="1208314" y="838200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856058-7C43-4782-00A8-88B7DEA1F28D}"/>
              </a:ext>
            </a:extLst>
          </p:cNvPr>
          <p:cNvSpPr/>
          <p:nvPr/>
        </p:nvSpPr>
        <p:spPr>
          <a:xfrm>
            <a:off x="1208314" y="3818881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74411-99BB-659C-A5F9-E2584C9515CC}"/>
              </a:ext>
            </a:extLst>
          </p:cNvPr>
          <p:cNvSpPr txBox="1"/>
          <p:nvPr/>
        </p:nvSpPr>
        <p:spPr>
          <a:xfrm>
            <a:off x="5580759" y="1301234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Agent/Worker/Flow Description</a:t>
            </a:r>
            <a:r>
              <a:rPr lang="zh-CN" altLang="en-AU" dirty="0"/>
              <a:t>内容</a:t>
            </a:r>
            <a:r>
              <a:rPr lang="zh-CN" altLang="en-US" dirty="0"/>
              <a:t>应该保持换行和空行信息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2716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3DCC9-A23F-23B2-722C-B61E2951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3" y="211015"/>
            <a:ext cx="10066042" cy="650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5AAF-21D8-1A6B-801C-8A88BD011E9A}"/>
              </a:ext>
            </a:extLst>
          </p:cNvPr>
          <p:cNvSpPr txBox="1"/>
          <p:nvPr/>
        </p:nvSpPr>
        <p:spPr>
          <a:xfrm>
            <a:off x="8897814" y="1617785"/>
            <a:ext cx="176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Name this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6752267-8428-3CDE-EEC6-CEFB1D064F6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8639908" y="1771674"/>
            <a:ext cx="257906" cy="2798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585209-8450-017E-A175-6F91F9BE72A4}"/>
              </a:ext>
            </a:extLst>
          </p:cNvPr>
          <p:cNvSpPr/>
          <p:nvPr/>
        </p:nvSpPr>
        <p:spPr>
          <a:xfrm>
            <a:off x="8088923" y="2203938"/>
            <a:ext cx="586154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09EAC-5478-BAD2-FDBA-CB43AD9F8697}"/>
              </a:ext>
            </a:extLst>
          </p:cNvPr>
          <p:cNvSpPr/>
          <p:nvPr/>
        </p:nvSpPr>
        <p:spPr>
          <a:xfrm>
            <a:off x="8182707" y="4935415"/>
            <a:ext cx="973016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5EF94-A493-A128-02B4-57F2A47D9210}"/>
              </a:ext>
            </a:extLst>
          </p:cNvPr>
          <p:cNvSpPr txBox="1"/>
          <p:nvPr/>
        </p:nvSpPr>
        <p:spPr>
          <a:xfrm>
            <a:off x="8669215" y="221861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去掉Input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9E6F-F616-A35A-8678-77A57363091F}"/>
              </a:ext>
            </a:extLst>
          </p:cNvPr>
          <p:cNvSpPr txBox="1"/>
          <p:nvPr/>
        </p:nvSpPr>
        <p:spPr>
          <a:xfrm>
            <a:off x="8115570" y="3295647"/>
            <a:ext cx="258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Provided by the user at runtime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3F87F3-14E7-AC48-9EA0-408757CB6E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H="1" flipV="1">
            <a:off x="8115569" y="3449535"/>
            <a:ext cx="67137" cy="1622369"/>
          </a:xfrm>
          <a:prstGeom prst="curvedConnector4">
            <a:avLst>
              <a:gd name="adj1" fmla="val -340498"/>
              <a:gd name="adj2" fmla="val 5474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FA7A71-35C4-3B22-4C2E-3155B4C06611}"/>
              </a:ext>
            </a:extLst>
          </p:cNvPr>
          <p:cNvSpPr txBox="1"/>
          <p:nvPr/>
        </p:nvSpPr>
        <p:spPr>
          <a:xfrm>
            <a:off x="5975524" y="4260720"/>
            <a:ext cx="21390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移到Guardrail下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改一下文字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Checkbox放到文字前方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8E529A-2397-1ABB-C4DC-F65A0589A5F6}"/>
              </a:ext>
            </a:extLst>
          </p:cNvPr>
          <p:cNvCxnSpPr/>
          <p:nvPr/>
        </p:nvCxnSpPr>
        <p:spPr>
          <a:xfrm>
            <a:off x="8182706" y="2340428"/>
            <a:ext cx="431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B26B52-90A2-B70B-7CE2-8F2747294EDD}"/>
              </a:ext>
            </a:extLst>
          </p:cNvPr>
          <p:cNvSpPr txBox="1"/>
          <p:nvPr/>
        </p:nvSpPr>
        <p:spPr>
          <a:xfrm>
            <a:off x="8654723" y="2884605"/>
            <a:ext cx="3677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不是</a:t>
            </a:r>
            <a:r>
              <a:rPr lang="en-US" altLang="zh-CN" sz="1000" dirty="0">
                <a:solidFill>
                  <a:srgbClr val="FF0000"/>
                </a:solidFill>
              </a:rPr>
              <a:t>free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altLang="zh-CN" sz="1000" dirty="0">
                <a:solidFill>
                  <a:srgbClr val="FF0000"/>
                </a:solidFill>
              </a:rPr>
              <a:t>text</a:t>
            </a:r>
            <a:r>
              <a:rPr lang="zh-CN" altLang="en-AU" sz="1000" dirty="0">
                <a:solidFill>
                  <a:srgbClr val="FF0000"/>
                </a:solidFill>
              </a:rPr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通过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添加</a:t>
            </a:r>
            <a:r>
              <a:rPr lang="en-US" altLang="zh-CN" sz="1000" dirty="0">
                <a:solidFill>
                  <a:srgbClr val="FF0000"/>
                </a:solidFill>
              </a:rPr>
              <a:t>workers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or context</a:t>
            </a:r>
            <a:r>
              <a:rPr lang="zh-CN" altLang="en-US" sz="1000" dirty="0">
                <a:solidFill>
                  <a:srgbClr val="FF0000"/>
                </a:solidFill>
              </a:rPr>
              <a:t>，不能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其他</a:t>
            </a:r>
            <a:r>
              <a:rPr lang="en-US" altLang="zh-CN" sz="1000" dirty="0">
                <a:solidFill>
                  <a:srgbClr val="FF0000"/>
                </a:solidFill>
              </a:rPr>
              <a:t>data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0D35CDD-6886-3114-5A57-823D3BEC905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8654723" y="3007715"/>
            <a:ext cx="114138" cy="249837"/>
          </a:xfrm>
          <a:prstGeom prst="curvedConnector4">
            <a:avLst>
              <a:gd name="adj1" fmla="val -200284"/>
              <a:gd name="adj2" fmla="val 746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B3E6FE-24CC-298F-EEE3-45439E619110}"/>
              </a:ext>
            </a:extLst>
          </p:cNvPr>
          <p:cNvSpPr/>
          <p:nvPr/>
        </p:nvSpPr>
        <p:spPr>
          <a:xfrm>
            <a:off x="10376034" y="3907857"/>
            <a:ext cx="885524" cy="45238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NON-PERSISTENT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AB007-F7BE-6DE5-1D64-478F0D7DCE04}"/>
              </a:ext>
            </a:extLst>
          </p:cNvPr>
          <p:cNvSpPr txBox="1"/>
          <p:nvPr/>
        </p:nvSpPr>
        <p:spPr>
          <a:xfrm>
            <a:off x="11138034" y="3404183"/>
            <a:ext cx="11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添加这个non</a:t>
            </a:r>
            <a:r>
              <a:rPr lang="en-AU" sz="1000" dirty="0">
                <a:solidFill>
                  <a:srgbClr val="FF0000"/>
                </a:solidFill>
              </a:rPr>
              <a:t>-persistent data</a:t>
            </a:r>
          </a:p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设为缺省选项</a:t>
            </a:r>
            <a:endParaRPr lang="en-AU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</a:t>
            </a:r>
            <a:r>
              <a:rPr lang="en-US" sz="1000" dirty="0" err="1">
                <a:solidFill>
                  <a:srgbClr val="FF0000"/>
                </a:solidFill>
              </a:rPr>
              <a:t>不需配置信息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1DB312F-B5F3-7BBB-3901-57F565BE7458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rot="10800000" flipV="1">
            <a:off x="10818796" y="3758125"/>
            <a:ext cx="319238" cy="14973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430562-41A6-667F-E28E-9565CE7CACF7}"/>
              </a:ext>
            </a:extLst>
          </p:cNvPr>
          <p:cNvSpPr txBox="1"/>
          <p:nvPr/>
        </p:nvSpPr>
        <p:spPr>
          <a:xfrm>
            <a:off x="9422499" y="4918016"/>
            <a:ext cx="2372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Add a file or folder path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F9DD7FB-5978-0863-E68E-F219538EDAE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54081" y="4754883"/>
            <a:ext cx="954448" cy="1631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E0BED-FCA0-2800-533E-32BA849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2562" cy="645931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56E66F7-21A3-AA11-1B39-90F350331B84}"/>
              </a:ext>
            </a:extLst>
          </p:cNvPr>
          <p:cNvSpPr/>
          <p:nvPr/>
        </p:nvSpPr>
        <p:spPr>
          <a:xfrm>
            <a:off x="10383252" y="4415589"/>
            <a:ext cx="312822" cy="421105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B87B-7C25-D430-3E95-9EBF456CE18E}"/>
              </a:ext>
            </a:extLst>
          </p:cNvPr>
          <p:cNvSpPr txBox="1"/>
          <p:nvPr/>
        </p:nvSpPr>
        <p:spPr>
          <a:xfrm>
            <a:off x="7166650" y="1192667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点击上传文件button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试了jpg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pdf都fail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7FF593-D160-9201-5E20-1BE859D4EEBB}"/>
              </a:ext>
            </a:extLst>
          </p:cNvPr>
          <p:cNvSpPr/>
          <p:nvPr/>
        </p:nvSpPr>
        <p:spPr>
          <a:xfrm>
            <a:off x="5152697" y="771562"/>
            <a:ext cx="1789524" cy="523220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17D-D8D0-E2EC-4600-82BC6299841C}"/>
              </a:ext>
            </a:extLst>
          </p:cNvPr>
          <p:cNvSpPr txBox="1"/>
          <p:nvPr/>
        </p:nvSpPr>
        <p:spPr>
          <a:xfrm>
            <a:off x="5021019" y="4682805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如果上传成功这里显示什么信息</a:t>
            </a:r>
            <a:r>
              <a:rPr lang="zh-CN" altLang="en-US" sz="1400" dirty="0">
                <a:solidFill>
                  <a:srgbClr val="FF0000"/>
                </a:solidFill>
              </a:rPr>
              <a:t>？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69A82B4-0E15-6FD3-84B6-44A1BA32D09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459875" y="4596063"/>
            <a:ext cx="1613314" cy="8674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973E-6AB0-6B75-6234-BDC2B2A1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1" y="279241"/>
            <a:ext cx="5151873" cy="333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A3D4B-E1F6-A212-D0D0-10DF486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1" y="3768398"/>
            <a:ext cx="5356617" cy="346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D6F32-1979-6E49-0BB3-866C8396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241"/>
            <a:ext cx="5710258" cy="369117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D344BF-9D1D-3ECB-2D19-9B899FFA1F14}"/>
              </a:ext>
            </a:extLst>
          </p:cNvPr>
          <p:cNvSpPr/>
          <p:nvPr/>
        </p:nvSpPr>
        <p:spPr>
          <a:xfrm>
            <a:off x="5243502" y="1636295"/>
            <a:ext cx="183049" cy="180473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534D79-2E32-2FF4-D690-82D4BEDDA6A1}"/>
              </a:ext>
            </a:extLst>
          </p:cNvPr>
          <p:cNvSpPr/>
          <p:nvPr/>
        </p:nvSpPr>
        <p:spPr>
          <a:xfrm>
            <a:off x="5164838" y="5139489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B382A0-28F7-E401-7246-2C9752DB3734}"/>
              </a:ext>
            </a:extLst>
          </p:cNvPr>
          <p:cNvSpPr/>
          <p:nvPr/>
        </p:nvSpPr>
        <p:spPr>
          <a:xfrm>
            <a:off x="11347733" y="1779925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22F80-5F98-B99E-06F6-A67D34591137}"/>
              </a:ext>
            </a:extLst>
          </p:cNvPr>
          <p:cNvSpPr txBox="1"/>
          <p:nvPr/>
        </p:nvSpPr>
        <p:spPr>
          <a:xfrm>
            <a:off x="6590744" y="4658741"/>
            <a:ext cx="4537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File path, Database URL, Vector store </a:t>
            </a:r>
            <a:r>
              <a:rPr lang="en-AU" sz="1400" dirty="0" err="1">
                <a:solidFill>
                  <a:srgbClr val="FF0000"/>
                </a:solidFill>
              </a:rPr>
              <a:t>URL不需要魔法棒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989E416-1A99-C747-346B-43BA87538D5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426554" y="1779928"/>
            <a:ext cx="1164191" cy="303270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82C861B-71AA-E6EB-3C03-6FC30547FDA6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0800000" flipV="1">
            <a:off x="5687380" y="4812629"/>
            <a:ext cx="903364" cy="44744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293CB8E-1AB9-9CF6-2BA8-3352CD99F15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V="1">
            <a:off x="11128525" y="1900509"/>
            <a:ext cx="741750" cy="2912121"/>
          </a:xfrm>
          <a:prstGeom prst="curvedConnector3">
            <a:avLst>
              <a:gd name="adj1" fmla="val 1309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10242E10-64B7-88BA-18F6-269FDCFFE421}"/>
              </a:ext>
            </a:extLst>
          </p:cNvPr>
          <p:cNvSpPr/>
          <p:nvPr/>
        </p:nvSpPr>
        <p:spPr>
          <a:xfrm>
            <a:off x="9994790" y="1765190"/>
            <a:ext cx="516834" cy="214685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B236F0-1608-9458-D2B1-BDF2E3952C89}"/>
              </a:ext>
            </a:extLst>
          </p:cNvPr>
          <p:cNvSpPr/>
          <p:nvPr/>
        </p:nvSpPr>
        <p:spPr>
          <a:xfrm>
            <a:off x="10026799" y="2065271"/>
            <a:ext cx="516834" cy="151422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C561-D022-B75B-17C6-EA633F2D9A43}"/>
              </a:ext>
            </a:extLst>
          </p:cNvPr>
          <p:cNvSpPr txBox="1"/>
          <p:nvPr/>
        </p:nvSpPr>
        <p:spPr>
          <a:xfrm>
            <a:off x="8008298" y="757602"/>
            <a:ext cx="20185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solidFill>
                  <a:srgbClr val="FF0000"/>
                </a:solidFill>
              </a:rPr>
              <a:t>提示信息不准确</a:t>
            </a:r>
            <a:r>
              <a:rPr lang="zh-CN" altLang="en-US" sz="1100" dirty="0">
                <a:solidFill>
                  <a:srgbClr val="FF0000"/>
                </a:solidFill>
              </a:rPr>
              <a:t>，应该</a:t>
            </a:r>
            <a:r>
              <a:rPr lang="zh-CN" altLang="en-AU" sz="1100" dirty="0">
                <a:solidFill>
                  <a:srgbClr val="FF0000"/>
                </a:solidFill>
              </a:rPr>
              <a:t>分别</a:t>
            </a:r>
            <a:r>
              <a:rPr lang="zh-CN" altLang="en-US" sz="1100" dirty="0">
                <a:solidFill>
                  <a:srgbClr val="FF0000"/>
                </a:solidFill>
              </a:rPr>
              <a:t>是</a:t>
            </a:r>
            <a:br>
              <a:rPr lang="en-AU" altLang="zh-CN" sz="1100" dirty="0">
                <a:solidFill>
                  <a:srgbClr val="FF0000"/>
                </a:solidFill>
              </a:rPr>
            </a:br>
            <a:r>
              <a:rPr lang="en-AU" altLang="zh-CN" sz="1100" dirty="0">
                <a:solidFill>
                  <a:srgbClr val="FF0000"/>
                </a:solidFill>
              </a:rPr>
              <a:t>Enter vector store URL</a:t>
            </a:r>
          </a:p>
          <a:p>
            <a:r>
              <a:rPr lang="en-AU" sz="1100" dirty="0">
                <a:solidFill>
                  <a:srgbClr val="FF0000"/>
                </a:solidFill>
              </a:rPr>
              <a:t>Enter vector store API key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5E12AA-0B64-13BE-8621-4EE610A38DA9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9567014" y="1484576"/>
            <a:ext cx="886677" cy="32894"/>
          </a:xfrm>
          <a:prstGeom prst="curvedConnector4">
            <a:avLst>
              <a:gd name="adj1" fmla="val 33078"/>
              <a:gd name="adj2" fmla="val 7949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63167D-BF32-AEBD-52E2-19DD4A5C31F2}"/>
              </a:ext>
            </a:extLst>
          </p:cNvPr>
          <p:cNvSpPr txBox="1"/>
          <p:nvPr/>
        </p:nvSpPr>
        <p:spPr>
          <a:xfrm>
            <a:off x="10722722" y="206429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Api</a:t>
            </a:r>
            <a:r>
              <a:rPr lang="zh-CN" altLang="en-US" sz="1100" dirty="0">
                <a:solidFill>
                  <a:srgbClr val="FF0000"/>
                </a:solidFill>
              </a:rPr>
              <a:t>应该全大写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7ABCCC-0A07-66EF-FA62-340208494CC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85216" y="2014607"/>
            <a:ext cx="980283" cy="496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1CFBFA-10C9-D240-4BDF-18E8C85446C4}"/>
              </a:ext>
            </a:extLst>
          </p:cNvPr>
          <p:cNvSpPr txBox="1"/>
          <p:nvPr/>
        </p:nvSpPr>
        <p:spPr>
          <a:xfrm>
            <a:off x="8142136" y="2771443"/>
            <a:ext cx="185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通过</a:t>
            </a:r>
            <a:r>
              <a:rPr lang="en-US" altLang="zh-CN" sz="1100" dirty="0">
                <a:solidFill>
                  <a:srgbClr val="FF0000"/>
                </a:solidFill>
              </a:rPr>
              <a:t>@</a:t>
            </a:r>
            <a:r>
              <a:rPr lang="zh-CN" altLang="en-US" sz="1100" dirty="0">
                <a:solidFill>
                  <a:srgbClr val="FF0000"/>
                </a:solidFill>
              </a:rPr>
              <a:t>选择一个</a:t>
            </a:r>
            <a:r>
              <a:rPr lang="en-US" altLang="zh-CN" sz="1100" dirty="0">
                <a:solidFill>
                  <a:srgbClr val="FF0000"/>
                </a:solidFill>
              </a:rPr>
              <a:t>available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models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in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system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settings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F5BD4B6-A83F-22C7-4E80-8CF04D76DD5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9376215" y="2017715"/>
            <a:ext cx="445534" cy="106192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0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1B37C-24FF-10F9-34F4-EFAD013C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59849"/>
            <a:ext cx="10271760" cy="6639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7E609-FC9B-6E04-4401-D3F1AA6F0CF9}"/>
              </a:ext>
            </a:extLst>
          </p:cNvPr>
          <p:cNvSpPr txBox="1"/>
          <p:nvPr/>
        </p:nvSpPr>
        <p:spPr>
          <a:xfrm>
            <a:off x="3461465" y="3967861"/>
            <a:ext cx="4361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- Audio/</a:t>
            </a:r>
            <a:r>
              <a:rPr lang="en-AU" sz="1400" dirty="0" err="1">
                <a:solidFill>
                  <a:srgbClr val="FF0000"/>
                </a:solidFill>
              </a:rPr>
              <a:t>Image不需要Default</a:t>
            </a:r>
            <a:r>
              <a:rPr lang="en-AU" sz="1400" dirty="0">
                <a:solidFill>
                  <a:srgbClr val="FF0000"/>
                </a:solidFill>
              </a:rPr>
              <a:t> value and Data schema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- Text/Number/</a:t>
            </a:r>
            <a:r>
              <a:rPr lang="en-US" sz="1400" dirty="0" err="1">
                <a:solidFill>
                  <a:srgbClr val="FF0000"/>
                </a:solidFill>
              </a:rPr>
              <a:t>Boolean不需要Data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schema</a:t>
            </a:r>
            <a:r>
              <a:rPr lang="zh-CN" altLang="en-US" sz="1400" dirty="0">
                <a:solidFill>
                  <a:srgbClr val="FF0000"/>
                </a:solidFill>
              </a:rPr>
              <a:t>，只要</a:t>
            </a:r>
            <a:r>
              <a:rPr lang="en-US" altLang="zh-CN" sz="1400" dirty="0">
                <a:solidFill>
                  <a:srgbClr val="FF0000"/>
                </a:solidFill>
              </a:rPr>
              <a:t>Default value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Enumeration</a:t>
            </a:r>
            <a:r>
              <a:rPr lang="zh-CN" altLang="en-US" sz="1400" dirty="0">
                <a:solidFill>
                  <a:srgbClr val="FF0000"/>
                </a:solidFill>
              </a:rPr>
              <a:t>不需要</a:t>
            </a:r>
            <a:r>
              <a:rPr lang="en-US" altLang="zh-CN" sz="1400" dirty="0">
                <a:solidFill>
                  <a:srgbClr val="FF0000"/>
                </a:solidFill>
              </a:rPr>
              <a:t>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schema, </a:t>
            </a:r>
            <a:r>
              <a:rPr lang="zh-CN" altLang="en-AU" sz="1400" dirty="0">
                <a:solidFill>
                  <a:srgbClr val="FF0000"/>
                </a:solidFill>
              </a:rPr>
              <a:t>只要</a:t>
            </a:r>
            <a:r>
              <a:rPr lang="en-US" altLang="zh-CN" sz="1400" dirty="0">
                <a:solidFill>
                  <a:srgbClr val="FF0000"/>
                </a:solidFill>
              </a:rPr>
              <a:t>Enum values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Structured</a:t>
            </a:r>
            <a:r>
              <a:rPr lang="zh-CN" altLang="en-US" sz="1400" dirty="0">
                <a:solidFill>
                  <a:srgbClr val="FF0000"/>
                </a:solidFill>
              </a:rPr>
              <a:t>需要</a:t>
            </a:r>
            <a:r>
              <a:rPr lang="en-US" altLang="zh-CN" sz="1400" dirty="0">
                <a:solidFill>
                  <a:srgbClr val="FF0000"/>
                </a:solidFill>
              </a:rPr>
              <a:t>Data schema</a:t>
            </a:r>
            <a:r>
              <a:rPr lang="zh-CN" altLang="en-US" sz="1400" dirty="0">
                <a:solidFill>
                  <a:srgbClr val="FF0000"/>
                </a:solidFill>
              </a:rPr>
              <a:t>，也要</a:t>
            </a:r>
            <a:r>
              <a:rPr lang="en-US" altLang="zh-CN" sz="1400" dirty="0">
                <a:solidFill>
                  <a:srgbClr val="FF0000"/>
                </a:solidFill>
              </a:rPr>
              <a:t>Default value (Data schema</a:t>
            </a:r>
            <a:r>
              <a:rPr lang="zh-CN" altLang="en-US" sz="1400" dirty="0">
                <a:solidFill>
                  <a:srgbClr val="FF0000"/>
                </a:solidFill>
              </a:rPr>
              <a:t>在上，</a:t>
            </a:r>
            <a:r>
              <a:rPr lang="en-US" altLang="zh-CN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AU" sz="1400" dirty="0">
                <a:solidFill>
                  <a:srgbClr val="FF0000"/>
                </a:solidFill>
              </a:rPr>
              <a:t>在下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69F5-2683-D987-3C78-67A3D12DD0F4}"/>
              </a:ext>
            </a:extLst>
          </p:cNvPr>
          <p:cNvSpPr txBox="1"/>
          <p:nvPr/>
        </p:nvSpPr>
        <p:spPr>
          <a:xfrm>
            <a:off x="8219878" y="3379743"/>
            <a:ext cx="264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Number/Boolean, </a:t>
            </a:r>
            <a:r>
              <a:rPr lang="en-AU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box</a:t>
            </a:r>
            <a:r>
              <a:rPr lang="zh-CN" altLang="en-AU" sz="1400" dirty="0">
                <a:solidFill>
                  <a:srgbClr val="FF0000"/>
                </a:solidFill>
              </a:rPr>
              <a:t>高度</a:t>
            </a:r>
            <a:r>
              <a:rPr lang="zh-CN" altLang="en-US" sz="1400" dirty="0">
                <a:solidFill>
                  <a:srgbClr val="FF0000"/>
                </a:solidFill>
              </a:rPr>
              <a:t>缺省只要一行</a:t>
            </a:r>
            <a:endParaRPr lang="en-AU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Text, Default value box</a:t>
            </a:r>
            <a:r>
              <a:rPr lang="zh-CN" altLang="en-AU" sz="1400" dirty="0">
                <a:solidFill>
                  <a:srgbClr val="FF0000"/>
                </a:solidFill>
              </a:rPr>
              <a:t>报纸</a:t>
            </a:r>
            <a:r>
              <a:rPr lang="zh-CN" altLang="en-US" sz="1400" dirty="0">
                <a:solidFill>
                  <a:srgbClr val="FF0000"/>
                </a:solidFill>
              </a:rPr>
              <a:t>现在高度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A4FEC-24D1-5DBD-713D-1D744A7674A2}"/>
              </a:ext>
            </a:extLst>
          </p:cNvPr>
          <p:cNvSpPr txBox="1"/>
          <p:nvPr/>
        </p:nvSpPr>
        <p:spPr>
          <a:xfrm>
            <a:off x="9693078" y="5452383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>
                <a:solidFill>
                  <a:srgbClr val="FF0000"/>
                </a:solidFill>
              </a:rPr>
              <a:t>Submit Cancel button</a:t>
            </a:r>
            <a:r>
              <a:rPr lang="zh-CN" altLang="en-AU" sz="1400" dirty="0">
                <a:solidFill>
                  <a:srgbClr val="FF0000"/>
                </a:solidFill>
              </a:rPr>
              <a:t>应该</a:t>
            </a:r>
            <a:r>
              <a:rPr lang="en-AU" altLang="zh-CN" sz="1400" dirty="0" err="1">
                <a:solidFill>
                  <a:srgbClr val="FF0000"/>
                </a:solidFill>
              </a:rPr>
              <a:t>center</a:t>
            </a:r>
            <a:r>
              <a:rPr lang="en-AU" altLang="zh-CN" sz="1400" dirty="0">
                <a:solidFill>
                  <a:srgbClr val="FF0000"/>
                </a:solidFill>
              </a:rPr>
              <a:t> aligned in </a:t>
            </a:r>
            <a:r>
              <a:rPr lang="en-US" altLang="zh-CN" sz="1400" dirty="0">
                <a:solidFill>
                  <a:srgbClr val="FF0000"/>
                </a:solidFill>
              </a:rPr>
              <a:t>config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panel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1D553C-C03A-EB85-FBFE-306C035D1E92}"/>
              </a:ext>
            </a:extLst>
          </p:cNvPr>
          <p:cNvSpPr/>
          <p:nvPr/>
        </p:nvSpPr>
        <p:spPr>
          <a:xfrm>
            <a:off x="8442751" y="5750560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0CB0970-3CB6-E464-086A-54681FF3AB1A}"/>
              </a:ext>
            </a:extLst>
          </p:cNvPr>
          <p:cNvSpPr/>
          <p:nvPr/>
        </p:nvSpPr>
        <p:spPr>
          <a:xfrm>
            <a:off x="7989095" y="4537516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A5142-EA90-DDEB-9BBC-E92118956010}"/>
              </a:ext>
            </a:extLst>
          </p:cNvPr>
          <p:cNvSpPr txBox="1"/>
          <p:nvPr/>
        </p:nvSpPr>
        <p:spPr>
          <a:xfrm>
            <a:off x="9303217" y="4453706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sz="1400" dirty="0">
                <a:solidFill>
                  <a:srgbClr val="FF0000"/>
                </a:solidFill>
              </a:rPr>
              <a:t>提示</a:t>
            </a:r>
            <a:r>
              <a:rPr lang="zh-CN" altLang="en-US" sz="1400" dirty="0">
                <a:solidFill>
                  <a:srgbClr val="FF0000"/>
                </a:solidFill>
              </a:rPr>
              <a:t>应该是 </a:t>
            </a:r>
            <a:r>
              <a:rPr lang="en-US" altLang="zh-CN" sz="1400" dirty="0">
                <a:solidFill>
                  <a:srgbClr val="FF0000"/>
                </a:solidFill>
              </a:rPr>
              <a:t>Enter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structured data schema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E25A6-EC4A-5DF0-F92F-70844F7D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2390"/>
            <a:ext cx="5013961" cy="324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D60DB-B58D-F764-0E21-B8AF446B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16916"/>
            <a:ext cx="5013960" cy="32410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CF2358-4913-E8AE-BB6B-E03814DD0643}"/>
              </a:ext>
            </a:extLst>
          </p:cNvPr>
          <p:cNvSpPr/>
          <p:nvPr/>
        </p:nvSpPr>
        <p:spPr>
          <a:xfrm>
            <a:off x="5007130" y="189910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400DF-26ED-BE8D-5022-F9B664FB2518}"/>
              </a:ext>
            </a:extLst>
          </p:cNvPr>
          <p:cNvSpPr txBox="1"/>
          <p:nvPr/>
        </p:nvSpPr>
        <p:spPr>
          <a:xfrm>
            <a:off x="6856688" y="1255878"/>
            <a:ext cx="365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选择</a:t>
            </a:r>
            <a:r>
              <a:rPr lang="en-AU" altLang="zh-CN" sz="1400" dirty="0"/>
              <a:t>STRUCTURED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 </a:t>
            </a:r>
            <a:r>
              <a:rPr lang="en-AU" altLang="zh-CN" sz="1400" dirty="0"/>
              <a:t>Submit</a:t>
            </a:r>
            <a:r>
              <a:rPr lang="zh-CN" altLang="en-US" sz="1400" dirty="0"/>
              <a:t>，反馈</a:t>
            </a:r>
            <a:r>
              <a:rPr lang="en-US" altLang="zh-CN" sz="1400" dirty="0"/>
              <a:t>Update success (again all “success” should be “successfully”)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选刚更新的</a:t>
            </a:r>
            <a:r>
              <a:rPr lang="en-US" altLang="zh-CN" sz="1400" dirty="0"/>
              <a:t>variable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变成</a:t>
            </a:r>
            <a:r>
              <a:rPr lang="en-US" altLang="zh-CN" sz="1400" dirty="0"/>
              <a:t>TEXT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E24644-AE9C-C650-3360-40F206189962}"/>
              </a:ext>
            </a:extLst>
          </p:cNvPr>
          <p:cNvSpPr/>
          <p:nvPr/>
        </p:nvSpPr>
        <p:spPr>
          <a:xfrm>
            <a:off x="4314500" y="439846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BDFE42D-E14E-1648-D503-310E1594BC28}"/>
              </a:ext>
            </a:extLst>
          </p:cNvPr>
          <p:cNvCxnSpPr>
            <a:cxnSpLocks/>
            <a:stCxn id="7" idx="1"/>
            <a:endCxn id="6" idx="16"/>
          </p:cNvCxnSpPr>
          <p:nvPr/>
        </p:nvCxnSpPr>
        <p:spPr>
          <a:xfrm rot="10800000" flipV="1">
            <a:off x="5648960" y="1840654"/>
            <a:ext cx="1207728" cy="34374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1883476-0853-866A-50DC-9642DC18FF94}"/>
              </a:ext>
            </a:extLst>
          </p:cNvPr>
          <p:cNvCxnSpPr>
            <a:cxnSpLocks/>
            <a:stCxn id="7" idx="1"/>
            <a:endCxn id="8" idx="17"/>
          </p:cNvCxnSpPr>
          <p:nvPr/>
        </p:nvCxnSpPr>
        <p:spPr>
          <a:xfrm rot="10800000" flipV="1">
            <a:off x="5007130" y="1840654"/>
            <a:ext cx="1849558" cy="277198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13DE06E4-F9DC-9892-4D11-2C280BFCE2B9}"/>
              </a:ext>
            </a:extLst>
          </p:cNvPr>
          <p:cNvSpPr/>
          <p:nvPr/>
        </p:nvSpPr>
        <p:spPr>
          <a:xfrm>
            <a:off x="4660813" y="6220047"/>
            <a:ext cx="878749" cy="349865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6911-4F33-376A-CF48-30B833E37C8F}"/>
              </a:ext>
            </a:extLst>
          </p:cNvPr>
          <p:cNvSpPr txBox="1"/>
          <p:nvPr/>
        </p:nvSpPr>
        <p:spPr>
          <a:xfrm>
            <a:off x="6285118" y="5501813"/>
            <a:ext cx="365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这个</a:t>
            </a:r>
            <a:r>
              <a:rPr lang="en-US" altLang="zh-CN" sz="1400" dirty="0"/>
              <a:t>button</a:t>
            </a:r>
            <a:r>
              <a:rPr lang="zh-CN" altLang="en-US" sz="1400" dirty="0"/>
              <a:t> </a:t>
            </a:r>
            <a:r>
              <a:rPr lang="en-AU" altLang="zh-CN" sz="1400" dirty="0"/>
              <a:t>group</a:t>
            </a:r>
            <a:r>
              <a:rPr lang="zh-CN" altLang="en-AU" sz="1400" dirty="0"/>
              <a:t>应该</a:t>
            </a:r>
            <a:r>
              <a:rPr lang="zh-CN" altLang="en-US" sz="1400" dirty="0"/>
              <a:t>在</a:t>
            </a:r>
            <a:r>
              <a:rPr lang="en-US" altLang="zh-CN" sz="1400" dirty="0"/>
              <a:t>configure panel</a:t>
            </a:r>
            <a:r>
              <a:rPr lang="zh-CN" altLang="en-US" sz="1400" dirty="0"/>
              <a:t>居中对齐</a:t>
            </a:r>
            <a:endParaRPr lang="en-US" altLang="zh-CN" sz="14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01FE6BE-5ED9-97D7-C162-C71A90C8E17B}"/>
              </a:ext>
            </a:extLst>
          </p:cNvPr>
          <p:cNvCxnSpPr>
            <a:cxnSpLocks/>
            <a:stCxn id="16" idx="1"/>
            <a:endCxn id="15" idx="18"/>
          </p:cNvCxnSpPr>
          <p:nvPr/>
        </p:nvCxnSpPr>
        <p:spPr>
          <a:xfrm rot="10800000" flipV="1">
            <a:off x="5526672" y="5763423"/>
            <a:ext cx="758446" cy="5426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6CC99-F01D-3AFA-E2D5-7ED3D2833048}"/>
              </a:ext>
            </a:extLst>
          </p:cNvPr>
          <p:cNvSpPr txBox="1"/>
          <p:nvPr/>
        </p:nvSpPr>
        <p:spPr>
          <a:xfrm>
            <a:off x="6856688" y="2844224"/>
            <a:ext cx="365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sz="1400" dirty="0"/>
              <a:t>Data source</a:t>
            </a:r>
            <a:r>
              <a:rPr lang="zh-CN" altLang="en-AU" sz="1400" dirty="0"/>
              <a:t>有类似</a:t>
            </a:r>
            <a:r>
              <a:rPr lang="zh-CN" altLang="en-US" sz="1400" dirty="0"/>
              <a:t>问题，设置成非</a:t>
            </a:r>
            <a:r>
              <a:rPr lang="en-US" altLang="zh-CN" sz="1400" dirty="0"/>
              <a:t>FILE data source, submit</a:t>
            </a:r>
            <a:r>
              <a:rPr lang="zh-CN" altLang="en-US" sz="1400" dirty="0"/>
              <a:t>后，在进入会变回</a:t>
            </a:r>
            <a:r>
              <a:rPr lang="en-US" altLang="zh-CN" sz="14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89447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7A455-8FF8-C46B-AB16-B5DAEE76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8" y="413335"/>
            <a:ext cx="5358809" cy="346399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8D671CF-A48E-1B65-6DDF-AEF6110B6D05}"/>
              </a:ext>
            </a:extLst>
          </p:cNvPr>
          <p:cNvSpPr/>
          <p:nvPr/>
        </p:nvSpPr>
        <p:spPr>
          <a:xfrm>
            <a:off x="439124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6D22A-81E4-2091-E614-93FBD23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03" y="413335"/>
            <a:ext cx="5358809" cy="346399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EE12F12-CE5D-B190-E380-750E804F7F32}"/>
              </a:ext>
            </a:extLst>
          </p:cNvPr>
          <p:cNvSpPr/>
          <p:nvPr/>
        </p:nvSpPr>
        <p:spPr>
          <a:xfrm>
            <a:off x="1020016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4D439-FDE8-D0D2-F05E-970A50C69CDB}"/>
              </a:ext>
            </a:extLst>
          </p:cNvPr>
          <p:cNvSpPr txBox="1"/>
          <p:nvPr/>
        </p:nvSpPr>
        <p:spPr>
          <a:xfrm>
            <a:off x="7607808" y="4307958"/>
            <a:ext cx="3150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这个auto-completio词表的候选词是怎么选的</a:t>
            </a:r>
            <a:r>
              <a:rPr lang="zh-CN" altLang="en-US" dirty="0"/>
              <a:t>？删掉</a:t>
            </a:r>
            <a:r>
              <a:rPr lang="en-US" altLang="zh-CN" dirty="0"/>
              <a:t>Tools</a:t>
            </a:r>
            <a:r>
              <a:rPr lang="zh-CN" altLang="en-US" dirty="0"/>
              <a:t>后，最后输入的</a:t>
            </a:r>
            <a:r>
              <a:rPr lang="en-US" altLang="zh-CN" dirty="0"/>
              <a:t>_</a:t>
            </a:r>
            <a:r>
              <a:rPr lang="en-US" altLang="zh-CN" dirty="0" err="1"/>
              <a:t>sentence_with_emoji</a:t>
            </a:r>
            <a:r>
              <a:rPr lang="zh-CN" altLang="en-US" dirty="0"/>
              <a:t>才出现在列表。再删掉</a:t>
            </a:r>
            <a:r>
              <a:rPr lang="en-US" altLang="zh-CN" dirty="0" err="1"/>
              <a:t>DataVis</a:t>
            </a:r>
            <a:r>
              <a:rPr lang="zh-CN" altLang="en-US" dirty="0"/>
              <a:t>后，比较早输入</a:t>
            </a:r>
            <a:r>
              <a:rPr lang="en-US" altLang="zh-CN" dirty="0"/>
              <a:t>Data Store</a:t>
            </a:r>
            <a:r>
              <a:rPr lang="zh-CN" altLang="en-US" dirty="0"/>
              <a:t>又出现了。好像既不是</a:t>
            </a:r>
            <a:r>
              <a:rPr lang="en-US" altLang="zh-CN" dirty="0"/>
              <a:t>oldest</a:t>
            </a:r>
            <a:r>
              <a:rPr lang="zh-CN" altLang="en-US" dirty="0"/>
              <a:t> </a:t>
            </a:r>
            <a:r>
              <a:rPr lang="en-AU" altLang="zh-CN" dirty="0"/>
              <a:t>five</a:t>
            </a:r>
            <a:r>
              <a:rPr lang="zh-CN" altLang="en-AU" dirty="0"/>
              <a:t>也</a:t>
            </a:r>
            <a:r>
              <a:rPr lang="zh-CN" altLang="en-US" dirty="0"/>
              <a:t>不是</a:t>
            </a:r>
            <a:r>
              <a:rPr lang="en-AU" altLang="zh-CN" dirty="0"/>
              <a:t>most recent</a:t>
            </a:r>
            <a:r>
              <a:rPr lang="en-US" altLang="zh-CN" dirty="0"/>
              <a:t> five</a:t>
            </a:r>
            <a:r>
              <a:rPr lang="zh-CN" altLang="en-US" dirty="0"/>
              <a:t>更好？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B51C8-5BA5-B41D-90A9-A9A70BC7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4220946"/>
            <a:ext cx="5358808" cy="3463998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225ADC1-FCEE-3E54-DDDD-76A9DA83BA48}"/>
              </a:ext>
            </a:extLst>
          </p:cNvPr>
          <p:cNvSpPr/>
          <p:nvPr/>
        </p:nvSpPr>
        <p:spPr>
          <a:xfrm>
            <a:off x="4293144" y="5077045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4502A-7159-BCF9-8390-0F8D513D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1698"/>
            <a:ext cx="5495544" cy="355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09B6D-6AED-6ED3-6D20-CCF4A838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31698"/>
            <a:ext cx="5593080" cy="361543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C75FB8B-19B8-6A08-7655-830BBB25E8E1}"/>
              </a:ext>
            </a:extLst>
          </p:cNvPr>
          <p:cNvSpPr/>
          <p:nvPr/>
        </p:nvSpPr>
        <p:spPr>
          <a:xfrm>
            <a:off x="4133088" y="3108928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0D23A59-10CD-A532-6A32-34678A9D6093}"/>
              </a:ext>
            </a:extLst>
          </p:cNvPr>
          <p:cNvSpPr/>
          <p:nvPr/>
        </p:nvSpPr>
        <p:spPr>
          <a:xfrm>
            <a:off x="10479024" y="1213072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D5BA7-CFA6-E02A-0B04-1D87EF0DA21C}"/>
              </a:ext>
            </a:extLst>
          </p:cNvPr>
          <p:cNvSpPr txBox="1"/>
          <p:nvPr/>
        </p:nvSpPr>
        <p:spPr>
          <a:xfrm>
            <a:off x="256033" y="4222614"/>
            <a:ext cx="5961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type)</a:t>
            </a:r>
          </a:p>
          <a:p>
            <a:pPr marL="342900" indent="-342900">
              <a:buAutoNum type="arabicPeriod"/>
            </a:pPr>
            <a:r>
              <a:rPr lang="en-AU" dirty="0"/>
              <a:t>Cancel 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没有任何cance确认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如果用户未做任何修改</a:t>
            </a:r>
            <a:r>
              <a:rPr lang="zh-CN" altLang="en-US" dirty="0"/>
              <a:t>，</a:t>
            </a:r>
            <a:r>
              <a:rPr lang="en-US" altLang="zh-CN" dirty="0"/>
              <a:t>cancel</a:t>
            </a:r>
            <a:r>
              <a:rPr lang="zh-CN" altLang="en-US" dirty="0"/>
              <a:t>直接生效。如果用户做了任何修改，</a:t>
            </a:r>
            <a:r>
              <a:rPr lang="en-US" altLang="zh-CN" dirty="0"/>
              <a:t>cancel</a:t>
            </a:r>
            <a:r>
              <a:rPr lang="zh-CN" altLang="en-US" dirty="0"/>
              <a:t>都需先确认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AU" altLang="zh-CN" dirty="0"/>
              <a:t>sure to discard the changes made to xxx(</a:t>
            </a:r>
            <a:r>
              <a:rPr lang="en-AU" altLang="zh-CN" dirty="0" err="1"/>
              <a:t>dataname</a:t>
            </a:r>
            <a:r>
              <a:rPr lang="en-AU" altLang="zh-CN" dirty="0"/>
              <a:t>)?</a:t>
            </a:r>
            <a:r>
              <a:rPr lang="zh-CN" altLang="en-US" dirty="0"/>
              <a:t>，用户确认后才能生效。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094E6-18AA-17A3-2AD5-327176D0EE8B}"/>
              </a:ext>
            </a:extLst>
          </p:cNvPr>
          <p:cNvSpPr txBox="1"/>
          <p:nvPr/>
        </p:nvSpPr>
        <p:spPr>
          <a:xfrm>
            <a:off x="7215171" y="4429877"/>
            <a:ext cx="4595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Click Delete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没有任何确认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要和用户确认</a:t>
            </a:r>
            <a:r>
              <a:rPr lang="zh-CN" altLang="en-US" dirty="0"/>
              <a:t> </a:t>
            </a:r>
            <a:r>
              <a:rPr lang="en-US" altLang="zh-CN" dirty="0"/>
              <a:t>Are you sure to delete xxx(</a:t>
            </a:r>
            <a:r>
              <a:rPr lang="en-US" altLang="zh-CN" dirty="0" err="1"/>
              <a:t>dataname</a:t>
            </a:r>
            <a:r>
              <a:rPr lang="en-US" altLang="zh-CN" dirty="0"/>
              <a:t>)? </a:t>
            </a:r>
            <a:r>
              <a:rPr lang="zh-CN" altLang="en-US" dirty="0"/>
              <a:t>用户确认后才能删除该变量。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03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C0F13-21C0-91AF-E832-A19D0D40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8274"/>
            <a:ext cx="5263896" cy="340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095A0-6E9F-AEE0-8539-544F5AB0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41" y="368274"/>
            <a:ext cx="5263897" cy="340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C6375-3681-EF85-A3C4-698ACFBF6CDF}"/>
              </a:ext>
            </a:extLst>
          </p:cNvPr>
          <p:cNvSpPr txBox="1"/>
          <p:nvPr/>
        </p:nvSpPr>
        <p:spPr>
          <a:xfrm>
            <a:off x="444053" y="4015350"/>
            <a:ext cx="5961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（可以看到变量</a:t>
            </a:r>
            <a:r>
              <a:rPr lang="en-US" altLang="zh-CN" dirty="0"/>
              <a:t>highlight</a:t>
            </a:r>
            <a:r>
              <a:rPr lang="zh-CN" altLang="en-US" dirty="0"/>
              <a:t>和</a:t>
            </a:r>
            <a:r>
              <a:rPr lang="en-AU" altLang="zh-CN" dirty="0"/>
              <a:t>description</a:t>
            </a:r>
            <a:r>
              <a:rPr lang="zh-CN" altLang="en-AU" dirty="0"/>
              <a:t>已变</a:t>
            </a:r>
            <a:r>
              <a:rPr lang="zh-CN" altLang="en-US" dirty="0"/>
              <a:t>）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如果没有对当前变量做改变</a:t>
            </a:r>
            <a:r>
              <a:rPr lang="zh-CN" altLang="en-US" dirty="0"/>
              <a:t>，点击另一个变量直接转换到另一个变量。</a:t>
            </a:r>
            <a:endParaRPr lang="en-AU" altLang="zh-CN" dirty="0"/>
          </a:p>
          <a:p>
            <a:endParaRPr lang="en-US" dirty="0"/>
          </a:p>
          <a:p>
            <a:r>
              <a:rPr lang="en-AU" dirty="0" err="1"/>
              <a:t>但如果对当前变量做了改变</a:t>
            </a:r>
            <a:r>
              <a:rPr lang="zh-CN" altLang="en-US" dirty="0"/>
              <a:t>，</a:t>
            </a:r>
            <a:r>
              <a:rPr lang="en-AU" dirty="0" err="1"/>
              <a:t>第三步相当于取消对当前选定变量的改变</a:t>
            </a:r>
            <a:r>
              <a:rPr lang="zh-CN" altLang="en-US" dirty="0"/>
              <a:t>，需要和用户确认 </a:t>
            </a:r>
            <a:r>
              <a:rPr lang="en-US" altLang="zh-CN" dirty="0"/>
              <a:t>Are you sure to discard the changes made to xxx(</a:t>
            </a:r>
            <a:r>
              <a:rPr lang="en-US" altLang="zh-CN" dirty="0" err="1"/>
              <a:t>dataname</a:t>
            </a:r>
            <a:r>
              <a:rPr lang="en-US" altLang="zh-CN" dirty="0"/>
              <a:t>)?</a:t>
            </a:r>
            <a:r>
              <a:rPr lang="zh-CN" altLang="en-US" dirty="0"/>
              <a:t>。更加用户选择，保存或取消对当前变量改变，然后才能转换到另一个变量。</a:t>
            </a:r>
            <a:endParaRPr lang="en-AU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9452BD-9F00-7319-A19C-6B9A5791F61F}"/>
              </a:ext>
            </a:extLst>
          </p:cNvPr>
          <p:cNvSpPr/>
          <p:nvPr/>
        </p:nvSpPr>
        <p:spPr>
          <a:xfrm>
            <a:off x="1962912" y="1975104"/>
            <a:ext cx="646856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9806FF-9382-C7E8-E04B-F9258AEE8432}"/>
              </a:ext>
            </a:extLst>
          </p:cNvPr>
          <p:cNvSpPr/>
          <p:nvPr/>
        </p:nvSpPr>
        <p:spPr>
          <a:xfrm>
            <a:off x="4011168" y="1316736"/>
            <a:ext cx="853652" cy="377952"/>
          </a:xfrm>
          <a:custGeom>
            <a:avLst/>
            <a:gdLst>
              <a:gd name="connsiteX0" fmla="*/ 633984 w 853652"/>
              <a:gd name="connsiteY0" fmla="*/ 24384 h 377952"/>
              <a:gd name="connsiteX1" fmla="*/ 548640 w 853652"/>
              <a:gd name="connsiteY1" fmla="*/ 36576 h 377952"/>
              <a:gd name="connsiteX2" fmla="*/ 207264 w 853652"/>
              <a:gd name="connsiteY2" fmla="*/ 48768 h 377952"/>
              <a:gd name="connsiteX3" fmla="*/ 36576 w 853652"/>
              <a:gd name="connsiteY3" fmla="*/ 146304 h 377952"/>
              <a:gd name="connsiteX4" fmla="*/ 0 w 853652"/>
              <a:gd name="connsiteY4" fmla="*/ 170688 h 377952"/>
              <a:gd name="connsiteX5" fmla="*/ 12192 w 853652"/>
              <a:gd name="connsiteY5" fmla="*/ 256032 h 377952"/>
              <a:gd name="connsiteX6" fmla="*/ 134112 w 853652"/>
              <a:gd name="connsiteY6" fmla="*/ 353568 h 377952"/>
              <a:gd name="connsiteX7" fmla="*/ 182880 w 853652"/>
              <a:gd name="connsiteY7" fmla="*/ 365760 h 377952"/>
              <a:gd name="connsiteX8" fmla="*/ 219456 w 853652"/>
              <a:gd name="connsiteY8" fmla="*/ 377952 h 377952"/>
              <a:gd name="connsiteX9" fmla="*/ 426720 w 853652"/>
              <a:gd name="connsiteY9" fmla="*/ 365760 h 377952"/>
              <a:gd name="connsiteX10" fmla="*/ 499872 w 853652"/>
              <a:gd name="connsiteY10" fmla="*/ 341376 h 377952"/>
              <a:gd name="connsiteX11" fmla="*/ 609600 w 853652"/>
              <a:gd name="connsiteY11" fmla="*/ 304800 h 377952"/>
              <a:gd name="connsiteX12" fmla="*/ 646176 w 853652"/>
              <a:gd name="connsiteY12" fmla="*/ 292608 h 377952"/>
              <a:gd name="connsiteX13" fmla="*/ 707136 w 853652"/>
              <a:gd name="connsiteY13" fmla="*/ 268224 h 377952"/>
              <a:gd name="connsiteX14" fmla="*/ 755904 w 853652"/>
              <a:gd name="connsiteY14" fmla="*/ 243840 h 377952"/>
              <a:gd name="connsiteX15" fmla="*/ 829056 w 853652"/>
              <a:gd name="connsiteY15" fmla="*/ 219456 h 377952"/>
              <a:gd name="connsiteX16" fmla="*/ 853440 w 853652"/>
              <a:gd name="connsiteY16" fmla="*/ 182880 h 377952"/>
              <a:gd name="connsiteX17" fmla="*/ 816864 w 853652"/>
              <a:gd name="connsiteY17" fmla="*/ 146304 h 377952"/>
              <a:gd name="connsiteX18" fmla="*/ 792480 w 853652"/>
              <a:gd name="connsiteY18" fmla="*/ 109728 h 377952"/>
              <a:gd name="connsiteX19" fmla="*/ 755904 w 853652"/>
              <a:gd name="connsiteY19" fmla="*/ 85344 h 377952"/>
              <a:gd name="connsiteX20" fmla="*/ 719328 w 853652"/>
              <a:gd name="connsiteY20" fmla="*/ 48768 h 377952"/>
              <a:gd name="connsiteX21" fmla="*/ 670560 w 853652"/>
              <a:gd name="connsiteY21" fmla="*/ 24384 h 377952"/>
              <a:gd name="connsiteX22" fmla="*/ 585216 w 853652"/>
              <a:gd name="connsiteY22" fmla="*/ 0 h 377952"/>
              <a:gd name="connsiteX23" fmla="*/ 438912 w 853652"/>
              <a:gd name="connsiteY23" fmla="*/ 24384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52" h="377952">
                <a:moveTo>
                  <a:pt x="633984" y="24384"/>
                </a:moveTo>
                <a:cubicBezTo>
                  <a:pt x="605536" y="28448"/>
                  <a:pt x="577330" y="34937"/>
                  <a:pt x="548640" y="36576"/>
                </a:cubicBezTo>
                <a:cubicBezTo>
                  <a:pt x="434961" y="43072"/>
                  <a:pt x="320046" y="33104"/>
                  <a:pt x="207264" y="48768"/>
                </a:cubicBezTo>
                <a:cubicBezTo>
                  <a:pt x="168186" y="54196"/>
                  <a:pt x="71710" y="122882"/>
                  <a:pt x="36576" y="146304"/>
                </a:cubicBezTo>
                <a:lnTo>
                  <a:pt x="0" y="170688"/>
                </a:lnTo>
                <a:cubicBezTo>
                  <a:pt x="4064" y="199136"/>
                  <a:pt x="-1432" y="230730"/>
                  <a:pt x="12192" y="256032"/>
                </a:cubicBezTo>
                <a:cubicBezTo>
                  <a:pt x="35719" y="299725"/>
                  <a:pt x="87428" y="336062"/>
                  <a:pt x="134112" y="353568"/>
                </a:cubicBezTo>
                <a:cubicBezTo>
                  <a:pt x="149801" y="359452"/>
                  <a:pt x="166768" y="361157"/>
                  <a:pt x="182880" y="365760"/>
                </a:cubicBezTo>
                <a:cubicBezTo>
                  <a:pt x="195237" y="369291"/>
                  <a:pt x="207264" y="373888"/>
                  <a:pt x="219456" y="377952"/>
                </a:cubicBezTo>
                <a:cubicBezTo>
                  <a:pt x="288544" y="373888"/>
                  <a:pt x="358094" y="374711"/>
                  <a:pt x="426720" y="365760"/>
                </a:cubicBezTo>
                <a:cubicBezTo>
                  <a:pt x="452207" y="362436"/>
                  <a:pt x="475488" y="349504"/>
                  <a:pt x="499872" y="341376"/>
                </a:cubicBezTo>
                <a:lnTo>
                  <a:pt x="609600" y="304800"/>
                </a:lnTo>
                <a:cubicBezTo>
                  <a:pt x="621792" y="300736"/>
                  <a:pt x="634244" y="297381"/>
                  <a:pt x="646176" y="292608"/>
                </a:cubicBezTo>
                <a:cubicBezTo>
                  <a:pt x="666496" y="284480"/>
                  <a:pt x="687137" y="277112"/>
                  <a:pt x="707136" y="268224"/>
                </a:cubicBezTo>
                <a:cubicBezTo>
                  <a:pt x="723744" y="260843"/>
                  <a:pt x="739029" y="250590"/>
                  <a:pt x="755904" y="243840"/>
                </a:cubicBezTo>
                <a:cubicBezTo>
                  <a:pt x="779769" y="234294"/>
                  <a:pt x="829056" y="219456"/>
                  <a:pt x="829056" y="219456"/>
                </a:cubicBezTo>
                <a:cubicBezTo>
                  <a:pt x="837184" y="207264"/>
                  <a:pt x="855849" y="197334"/>
                  <a:pt x="853440" y="182880"/>
                </a:cubicBezTo>
                <a:cubicBezTo>
                  <a:pt x="850605" y="165873"/>
                  <a:pt x="827902" y="159550"/>
                  <a:pt x="816864" y="146304"/>
                </a:cubicBezTo>
                <a:cubicBezTo>
                  <a:pt x="807483" y="135047"/>
                  <a:pt x="802841" y="120089"/>
                  <a:pt x="792480" y="109728"/>
                </a:cubicBezTo>
                <a:cubicBezTo>
                  <a:pt x="782119" y="99367"/>
                  <a:pt x="767161" y="94725"/>
                  <a:pt x="755904" y="85344"/>
                </a:cubicBezTo>
                <a:cubicBezTo>
                  <a:pt x="742658" y="74306"/>
                  <a:pt x="733358" y="58790"/>
                  <a:pt x="719328" y="48768"/>
                </a:cubicBezTo>
                <a:cubicBezTo>
                  <a:pt x="704539" y="38204"/>
                  <a:pt x="687265" y="31543"/>
                  <a:pt x="670560" y="24384"/>
                </a:cubicBezTo>
                <a:cubicBezTo>
                  <a:pt x="646073" y="13890"/>
                  <a:pt x="609963" y="6187"/>
                  <a:pt x="585216" y="0"/>
                </a:cubicBezTo>
                <a:cubicBezTo>
                  <a:pt x="445380" y="12712"/>
                  <a:pt x="482845" y="-19549"/>
                  <a:pt x="438912" y="243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60838B-29E4-D3D4-C96F-EA880CF20B76}"/>
              </a:ext>
            </a:extLst>
          </p:cNvPr>
          <p:cNvSpPr/>
          <p:nvPr/>
        </p:nvSpPr>
        <p:spPr>
          <a:xfrm>
            <a:off x="7406640" y="1975104"/>
            <a:ext cx="627888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3F8AA9-4BD0-F309-A412-255D1AB0C53F}"/>
              </a:ext>
            </a:extLst>
          </p:cNvPr>
          <p:cNvSpPr/>
          <p:nvPr/>
        </p:nvSpPr>
        <p:spPr>
          <a:xfrm>
            <a:off x="10009632" y="1030224"/>
            <a:ext cx="1341120" cy="810768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08ED1-EDFD-3983-C2B5-6AD3E2899D80}"/>
              </a:ext>
            </a:extLst>
          </p:cNvPr>
          <p:cNvSpPr txBox="1"/>
          <p:nvPr/>
        </p:nvSpPr>
        <p:spPr>
          <a:xfrm>
            <a:off x="6509573" y="3972078"/>
            <a:ext cx="5961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，变量</a:t>
            </a:r>
            <a:r>
              <a:rPr lang="en-US" altLang="zh-CN" dirty="0"/>
              <a:t>highlight</a:t>
            </a:r>
            <a:r>
              <a:rPr lang="zh-CN" altLang="en-US" dirty="0"/>
              <a:t>，变量名，</a:t>
            </a:r>
            <a:r>
              <a:rPr lang="en-AU" altLang="zh-CN" dirty="0"/>
              <a:t>description</a:t>
            </a:r>
            <a:r>
              <a:rPr lang="zh-CN" altLang="en-US" dirty="0"/>
              <a:t>，</a:t>
            </a:r>
            <a:r>
              <a:rPr lang="en-US" altLang="zh-CN" dirty="0"/>
              <a:t>default value, data schema</a:t>
            </a:r>
            <a:r>
              <a:rPr lang="zh-CN" altLang="en-US" dirty="0"/>
              <a:t>会</a:t>
            </a:r>
            <a:r>
              <a:rPr lang="zh-CN" altLang="en-AU" dirty="0"/>
              <a:t>被</a:t>
            </a:r>
            <a:r>
              <a:rPr lang="zh-CN" altLang="en-US" dirty="0"/>
              <a:t>更新</a:t>
            </a:r>
            <a:endParaRPr lang="en-AU" dirty="0"/>
          </a:p>
          <a:p>
            <a:endParaRPr lang="en-US" dirty="0"/>
          </a:p>
          <a:p>
            <a:r>
              <a:rPr lang="en-US" dirty="0" err="1">
                <a:solidFill>
                  <a:srgbClr val="7030A0"/>
                </a:solidFill>
              </a:rPr>
              <a:t>但是data</a:t>
            </a:r>
            <a:r>
              <a:rPr lang="en-US" dirty="0">
                <a:solidFill>
                  <a:srgbClr val="7030A0"/>
                </a:solidFill>
              </a:rPr>
              <a:t> source and data </a:t>
            </a:r>
            <a:r>
              <a:rPr lang="en-US" dirty="0" err="1">
                <a:solidFill>
                  <a:srgbClr val="7030A0"/>
                </a:solidFill>
              </a:rPr>
              <a:t>type选择没有更新成第三步选择的另一个变量信息</a:t>
            </a:r>
            <a:r>
              <a:rPr lang="zh-CN" altLang="en-US" dirty="0">
                <a:solidFill>
                  <a:srgbClr val="7030A0"/>
                </a:solidFill>
              </a:rPr>
              <a:t>，而仍然是之前变量的信息。看紫色圈。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F53815-00D7-3FB0-B239-FEED24FFCC8F}"/>
              </a:ext>
            </a:extLst>
          </p:cNvPr>
          <p:cNvSpPr/>
          <p:nvPr/>
        </p:nvSpPr>
        <p:spPr>
          <a:xfrm>
            <a:off x="4559808" y="2815462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C441625-35B7-E393-B66E-AC7BE04F456E}"/>
              </a:ext>
            </a:extLst>
          </p:cNvPr>
          <p:cNvSpPr/>
          <p:nvPr/>
        </p:nvSpPr>
        <p:spPr>
          <a:xfrm>
            <a:off x="10515600" y="2818904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6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BE8705-3DDE-7107-CB0C-EBBE4795DA46}"/>
              </a:ext>
            </a:extLst>
          </p:cNvPr>
          <p:cNvSpPr txBox="1"/>
          <p:nvPr/>
        </p:nvSpPr>
        <p:spPr>
          <a:xfrm>
            <a:off x="116957" y="0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</a:t>
            </a:r>
            <a:r>
              <a:rPr lang="zh-CN" altLang="en-US" sz="2400" dirty="0"/>
              <a:t> </a:t>
            </a:r>
            <a:r>
              <a:rPr lang="en-AU" altLang="zh-CN" sz="2400" dirty="0"/>
              <a:t>request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EEAEC-3E9F-C086-D09B-19047841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" y="973729"/>
            <a:ext cx="5352470" cy="345990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E253673-BDFA-3185-1E66-B79A43122E2E}"/>
              </a:ext>
            </a:extLst>
          </p:cNvPr>
          <p:cNvSpPr/>
          <p:nvPr/>
        </p:nvSpPr>
        <p:spPr>
          <a:xfrm>
            <a:off x="1816986" y="2693046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5BFCC-EACF-EDDD-927A-7651DBFA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9" y="1070766"/>
            <a:ext cx="5562600" cy="3595731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548434-871D-C870-F8F2-6424D2B5F1A5}"/>
              </a:ext>
            </a:extLst>
          </p:cNvPr>
          <p:cNvSpPr/>
          <p:nvPr/>
        </p:nvSpPr>
        <p:spPr>
          <a:xfrm>
            <a:off x="7487684" y="2693045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A4E02-3F10-C67C-78E3-E9CF91E9C7AF}"/>
              </a:ext>
            </a:extLst>
          </p:cNvPr>
          <p:cNvSpPr txBox="1"/>
          <p:nvPr/>
        </p:nvSpPr>
        <p:spPr>
          <a:xfrm>
            <a:off x="2165190" y="5076054"/>
            <a:ext cx="847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鼠标指向某个data</a:t>
            </a:r>
            <a:r>
              <a:rPr lang="zh-CN" altLang="en-US" dirty="0"/>
              <a:t>，不论是不是当前</a:t>
            </a:r>
            <a:r>
              <a:rPr lang="en-US" altLang="zh-CN" dirty="0"/>
              <a:t>focused data</a:t>
            </a:r>
            <a:r>
              <a:rPr lang="zh-CN" altLang="en-US" dirty="0"/>
              <a:t>，或者</a:t>
            </a:r>
            <a:r>
              <a:rPr lang="en-US" altLang="zh-CN" dirty="0"/>
              <a:t>data configuration panel</a:t>
            </a:r>
            <a:r>
              <a:rPr lang="zh-CN" altLang="en-US" dirty="0"/>
              <a:t>是否打开，都弹出</a:t>
            </a:r>
            <a:r>
              <a:rPr lang="en-US" altLang="zh-CN" dirty="0"/>
              <a:t>tooltip</a:t>
            </a:r>
            <a:r>
              <a:rPr lang="zh-CN" altLang="en-US" dirty="0"/>
              <a:t>展示指向</a:t>
            </a:r>
            <a:r>
              <a:rPr lang="en-US" altLang="zh-CN" dirty="0"/>
              <a:t>data</a:t>
            </a:r>
            <a:r>
              <a:rPr lang="zh-CN" altLang="en-US" dirty="0"/>
              <a:t>的定义信息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B77DBDE-26A5-6014-7FFB-55616605613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165190" y="2968184"/>
            <a:ext cx="4235560" cy="210787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B981BCD-2F3D-E87C-F1DC-FA1554A716B5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6082542" y="3286392"/>
            <a:ext cx="2107870" cy="147145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2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8495</TotalTime>
  <Words>1577</Words>
  <Application>Microsoft Macintosh PowerPoint</Application>
  <PresentationFormat>Widescreen</PresentationFormat>
  <Paragraphs>174</Paragraphs>
  <Slides>33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65</cp:revision>
  <dcterms:created xsi:type="dcterms:W3CDTF">2025-04-02T22:39:00Z</dcterms:created>
  <dcterms:modified xsi:type="dcterms:W3CDTF">2025-04-16T01:49:07Z</dcterms:modified>
</cp:coreProperties>
</file>